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72" r:id="rId4"/>
    <p:sldId id="263" r:id="rId5"/>
    <p:sldId id="260" r:id="rId6"/>
    <p:sldId id="266" r:id="rId7"/>
    <p:sldId id="267" r:id="rId8"/>
    <p:sldId id="268" r:id="rId9"/>
    <p:sldId id="269" r:id="rId10"/>
    <p:sldId id="264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3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wsl.localhost\Ubuntu\home\alicia\code\AliciaKairouani\Projet_immo\Projet_immo\Classeur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wsl.localhost\Ubuntu\home\alicia\code\AliciaKairouani\Projet_immo\Projet_immo\Classeur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wsl.localhost\Ubuntu\home\alicia\code\AliciaKairouani\Projet_immo\Projet_immo\Classeur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wsl.localhost\Ubuntu\home\alicia\code\AliciaKairouani\Projet_immo\Projet_immo\Classeur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wsl.localhost\Ubuntu\home\alicia\code\AliciaKairouani\Projet_immo\Projet_immo\Classeur1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wsl.localhost\Ubuntu\home\alicia\code\AliciaKairouani\Projet_immo\Projet_immo\Classeur1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Résultat du modèle pour les  différentes itérations</a:t>
            </a:r>
          </a:p>
        </c:rich>
      </c:tx>
      <c:layout>
        <c:manualLayout>
          <c:xMode val="edge"/>
          <c:yMode val="edge"/>
          <c:x val="0.10589720939674724"/>
          <c:y val="9.185258327123257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Feuil1!$A$10</c:f>
              <c:strCache>
                <c:ptCount val="1"/>
                <c:pt idx="0">
                  <c:v>Cross Validation R²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Feuil1!$B$8:$P$8</c:f>
              <c:strCache>
                <c:ptCount val="15"/>
                <c:pt idx="0">
                  <c:v>Base_model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</c:strCache>
            </c:strRef>
          </c:cat>
          <c:val>
            <c:numRef>
              <c:f>Feuil1!$B$9:$P$9</c:f>
              <c:numCache>
                <c:formatCode>General</c:formatCode>
                <c:ptCount val="15"/>
                <c:pt idx="0">
                  <c:v>0.63118713933366999</c:v>
                </c:pt>
                <c:pt idx="1">
                  <c:v>0.63393938513013404</c:v>
                </c:pt>
                <c:pt idx="2">
                  <c:v>0.64425890008967202</c:v>
                </c:pt>
                <c:pt idx="3">
                  <c:v>0.64506756938250698</c:v>
                </c:pt>
                <c:pt idx="4">
                  <c:v>0.64507333918833398</c:v>
                </c:pt>
                <c:pt idx="5">
                  <c:v>0.64737552176586999</c:v>
                </c:pt>
                <c:pt idx="6">
                  <c:v>0.63667643211854796</c:v>
                </c:pt>
                <c:pt idx="7">
                  <c:v>0.64737552176586999</c:v>
                </c:pt>
                <c:pt idx="8">
                  <c:v>0.58848622701329401</c:v>
                </c:pt>
                <c:pt idx="9">
                  <c:v>0.64361249661780695</c:v>
                </c:pt>
                <c:pt idx="10">
                  <c:v>0.64361249661780795</c:v>
                </c:pt>
                <c:pt idx="11">
                  <c:v>0.64361249661780795</c:v>
                </c:pt>
                <c:pt idx="12">
                  <c:v>0.64361249661780795</c:v>
                </c:pt>
                <c:pt idx="13">
                  <c:v>0.5981564503515</c:v>
                </c:pt>
                <c:pt idx="14">
                  <c:v>0.67779170626537699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4B4-4DBD-9E1D-354B22D0AC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7381887"/>
        <c:axId val="547382303"/>
      </c:lineChart>
      <c:catAx>
        <c:axId val="54738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2303"/>
        <c:crosses val="autoZero"/>
        <c:auto val="1"/>
        <c:lblAlgn val="ctr"/>
        <c:lblOffset val="100"/>
        <c:noMultiLvlLbl val="0"/>
      </c:catAx>
      <c:valAx>
        <c:axId val="547382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1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Résultat du modèle pour les  différentes itérations</a:t>
            </a:r>
          </a:p>
        </c:rich>
      </c:tx>
      <c:layout>
        <c:manualLayout>
          <c:xMode val="edge"/>
          <c:yMode val="edge"/>
          <c:x val="0.10589720939674724"/>
          <c:y val="9.185258327123257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Feuil1!$A$10</c:f>
              <c:strCache>
                <c:ptCount val="1"/>
                <c:pt idx="0">
                  <c:v>Cross Validation R²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Feuil1!$B$8:$P$8</c:f>
              <c:strCache>
                <c:ptCount val="15"/>
                <c:pt idx="0">
                  <c:v>Base_model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</c:strCache>
            </c:strRef>
          </c:cat>
          <c:val>
            <c:numRef>
              <c:f>Feuil1!$B$9:$P$9</c:f>
              <c:numCache>
                <c:formatCode>General</c:formatCode>
                <c:ptCount val="15"/>
                <c:pt idx="0">
                  <c:v>0.63118713933366999</c:v>
                </c:pt>
                <c:pt idx="1">
                  <c:v>0.63393938513013404</c:v>
                </c:pt>
                <c:pt idx="2">
                  <c:v>0.64425890008967202</c:v>
                </c:pt>
                <c:pt idx="3">
                  <c:v>0.64506756938250698</c:v>
                </c:pt>
                <c:pt idx="4">
                  <c:v>0.64507333918833398</c:v>
                </c:pt>
                <c:pt idx="5">
                  <c:v>0.64737552176586999</c:v>
                </c:pt>
                <c:pt idx="6">
                  <c:v>0.63667643211854796</c:v>
                </c:pt>
                <c:pt idx="7">
                  <c:v>0.64737552176586999</c:v>
                </c:pt>
                <c:pt idx="8">
                  <c:v>0.58848622701329401</c:v>
                </c:pt>
                <c:pt idx="9">
                  <c:v>0.64361249661780695</c:v>
                </c:pt>
                <c:pt idx="10">
                  <c:v>0.64361249661780795</c:v>
                </c:pt>
                <c:pt idx="11">
                  <c:v>0.64361249661780795</c:v>
                </c:pt>
                <c:pt idx="12">
                  <c:v>0.64361249661780795</c:v>
                </c:pt>
                <c:pt idx="13">
                  <c:v>0.5981564503515</c:v>
                </c:pt>
                <c:pt idx="14">
                  <c:v>0.67779170626537699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223-4738-A129-388CD85935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7381887"/>
        <c:axId val="547382303"/>
      </c:lineChart>
      <c:catAx>
        <c:axId val="54738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2303"/>
        <c:crosses val="autoZero"/>
        <c:auto val="1"/>
        <c:lblAlgn val="ctr"/>
        <c:lblOffset val="100"/>
        <c:noMultiLvlLbl val="0"/>
      </c:catAx>
      <c:valAx>
        <c:axId val="547382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1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Résultat du modèle pour les  différentes itérations</a:t>
            </a:r>
          </a:p>
        </c:rich>
      </c:tx>
      <c:layout>
        <c:manualLayout>
          <c:xMode val="edge"/>
          <c:yMode val="edge"/>
          <c:x val="0.10589720939674724"/>
          <c:y val="9.185258327123257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Feuil1!$A$10</c:f>
              <c:strCache>
                <c:ptCount val="1"/>
                <c:pt idx="0">
                  <c:v>Cross Validation R²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Feuil1!$B$8:$P$8</c:f>
              <c:strCache>
                <c:ptCount val="15"/>
                <c:pt idx="0">
                  <c:v>Base_model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</c:strCache>
            </c:strRef>
          </c:cat>
          <c:val>
            <c:numRef>
              <c:f>Feuil1!$B$9:$P$9</c:f>
              <c:numCache>
                <c:formatCode>General</c:formatCode>
                <c:ptCount val="15"/>
                <c:pt idx="0">
                  <c:v>0.63118713933366999</c:v>
                </c:pt>
                <c:pt idx="1">
                  <c:v>0.63393938513013404</c:v>
                </c:pt>
                <c:pt idx="2">
                  <c:v>0.64425890008967202</c:v>
                </c:pt>
                <c:pt idx="3">
                  <c:v>0.64506756938250698</c:v>
                </c:pt>
                <c:pt idx="4">
                  <c:v>0.64507333918833398</c:v>
                </c:pt>
                <c:pt idx="5">
                  <c:v>0.64737552176586999</c:v>
                </c:pt>
                <c:pt idx="6">
                  <c:v>0.63667643211854796</c:v>
                </c:pt>
                <c:pt idx="7">
                  <c:v>0.64737552176586999</c:v>
                </c:pt>
                <c:pt idx="8">
                  <c:v>0.58848622701329401</c:v>
                </c:pt>
                <c:pt idx="9">
                  <c:v>0.64361249661780695</c:v>
                </c:pt>
                <c:pt idx="10">
                  <c:v>0.64361249661780795</c:v>
                </c:pt>
                <c:pt idx="11">
                  <c:v>0.64361249661780795</c:v>
                </c:pt>
                <c:pt idx="12">
                  <c:v>0.64361249661780795</c:v>
                </c:pt>
                <c:pt idx="13">
                  <c:v>0.5981564503515</c:v>
                </c:pt>
                <c:pt idx="14">
                  <c:v>0.67779170626537699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61B-4365-BB69-E00B8545B2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7381887"/>
        <c:axId val="547382303"/>
      </c:lineChart>
      <c:catAx>
        <c:axId val="54738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2303"/>
        <c:crosses val="autoZero"/>
        <c:auto val="1"/>
        <c:lblAlgn val="ctr"/>
        <c:lblOffset val="100"/>
        <c:noMultiLvlLbl val="0"/>
      </c:catAx>
      <c:valAx>
        <c:axId val="547382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1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Résultat du modèle pour les  différentes itérations</a:t>
            </a:r>
          </a:p>
        </c:rich>
      </c:tx>
      <c:layout>
        <c:manualLayout>
          <c:xMode val="edge"/>
          <c:yMode val="edge"/>
          <c:x val="0.10589720939674724"/>
          <c:y val="9.185258327123257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Feuil1!$A$10</c:f>
              <c:strCache>
                <c:ptCount val="1"/>
                <c:pt idx="0">
                  <c:v>Cross Validation R²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Feuil1!$B$8:$P$8</c:f>
              <c:strCache>
                <c:ptCount val="15"/>
                <c:pt idx="0">
                  <c:v>Base_model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</c:strCache>
            </c:strRef>
          </c:cat>
          <c:val>
            <c:numRef>
              <c:f>Feuil1!$B$9:$P$9</c:f>
              <c:numCache>
                <c:formatCode>General</c:formatCode>
                <c:ptCount val="15"/>
                <c:pt idx="0">
                  <c:v>0.63118713933366999</c:v>
                </c:pt>
                <c:pt idx="1">
                  <c:v>0.63393938513013404</c:v>
                </c:pt>
                <c:pt idx="2">
                  <c:v>0.64425890008967202</c:v>
                </c:pt>
                <c:pt idx="3">
                  <c:v>0.64506756938250698</c:v>
                </c:pt>
                <c:pt idx="4">
                  <c:v>0.64507333918833398</c:v>
                </c:pt>
                <c:pt idx="5">
                  <c:v>0.64737552176586999</c:v>
                </c:pt>
                <c:pt idx="6">
                  <c:v>0.63667643211854796</c:v>
                </c:pt>
                <c:pt idx="7">
                  <c:v>0.64737552176586999</c:v>
                </c:pt>
                <c:pt idx="8">
                  <c:v>0.58848622701329401</c:v>
                </c:pt>
                <c:pt idx="9">
                  <c:v>0.64361249661780695</c:v>
                </c:pt>
                <c:pt idx="10">
                  <c:v>0.64361249661780795</c:v>
                </c:pt>
                <c:pt idx="11">
                  <c:v>0.64361249661780795</c:v>
                </c:pt>
                <c:pt idx="12">
                  <c:v>0.64361249661780795</c:v>
                </c:pt>
                <c:pt idx="13">
                  <c:v>0.5981564503515</c:v>
                </c:pt>
                <c:pt idx="14">
                  <c:v>0.67779170626537699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591-4759-BC59-5AC57B83FB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7381887"/>
        <c:axId val="547382303"/>
      </c:lineChart>
      <c:catAx>
        <c:axId val="54738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2303"/>
        <c:crosses val="autoZero"/>
        <c:auto val="1"/>
        <c:lblAlgn val="ctr"/>
        <c:lblOffset val="100"/>
        <c:noMultiLvlLbl val="0"/>
      </c:catAx>
      <c:valAx>
        <c:axId val="547382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1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Résultat du modèle pour les  différentes itérations</a:t>
            </a:r>
          </a:p>
        </c:rich>
      </c:tx>
      <c:layout>
        <c:manualLayout>
          <c:xMode val="edge"/>
          <c:yMode val="edge"/>
          <c:x val="0.10589720939674724"/>
          <c:y val="9.185258327123257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Feuil1!$A$10</c:f>
              <c:strCache>
                <c:ptCount val="1"/>
                <c:pt idx="0">
                  <c:v>Cross Validation R²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Feuil1!$B$8:$P$8</c:f>
              <c:strCache>
                <c:ptCount val="15"/>
                <c:pt idx="0">
                  <c:v>Base_model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</c:strCache>
            </c:strRef>
          </c:cat>
          <c:val>
            <c:numRef>
              <c:f>Feuil1!$B$9:$P$9</c:f>
              <c:numCache>
                <c:formatCode>General</c:formatCode>
                <c:ptCount val="15"/>
                <c:pt idx="0">
                  <c:v>0.63118713933366999</c:v>
                </c:pt>
                <c:pt idx="1">
                  <c:v>0.63393938513013404</c:v>
                </c:pt>
                <c:pt idx="2">
                  <c:v>0.64425890008967202</c:v>
                </c:pt>
                <c:pt idx="3">
                  <c:v>0.64506756938250698</c:v>
                </c:pt>
                <c:pt idx="4">
                  <c:v>0.64507333918833398</c:v>
                </c:pt>
                <c:pt idx="5">
                  <c:v>0.64737552176586999</c:v>
                </c:pt>
                <c:pt idx="6">
                  <c:v>0.63667643211854796</c:v>
                </c:pt>
                <c:pt idx="7">
                  <c:v>0.64737552176586999</c:v>
                </c:pt>
                <c:pt idx="8">
                  <c:v>0.58848622701329401</c:v>
                </c:pt>
                <c:pt idx="9">
                  <c:v>0.64361249661780695</c:v>
                </c:pt>
                <c:pt idx="10">
                  <c:v>0.64361249661780795</c:v>
                </c:pt>
                <c:pt idx="11">
                  <c:v>0.64361249661780795</c:v>
                </c:pt>
                <c:pt idx="12">
                  <c:v>0.64361249661780795</c:v>
                </c:pt>
                <c:pt idx="13">
                  <c:v>0.5981564503515</c:v>
                </c:pt>
                <c:pt idx="14">
                  <c:v>0.67779170626537699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370-4ACD-AAA9-F2DB4CF7AF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7381887"/>
        <c:axId val="547382303"/>
      </c:lineChart>
      <c:catAx>
        <c:axId val="54738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2303"/>
        <c:crosses val="autoZero"/>
        <c:auto val="1"/>
        <c:lblAlgn val="ctr"/>
        <c:lblOffset val="100"/>
        <c:noMultiLvlLbl val="0"/>
      </c:catAx>
      <c:valAx>
        <c:axId val="547382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1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Résultat du modèle pour les  différentes itérations</a:t>
            </a:r>
          </a:p>
        </c:rich>
      </c:tx>
      <c:layout>
        <c:manualLayout>
          <c:xMode val="edge"/>
          <c:yMode val="edge"/>
          <c:x val="0.10589720939674724"/>
          <c:y val="9.185258327123257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Feuil1!$A$10</c:f>
              <c:strCache>
                <c:ptCount val="1"/>
                <c:pt idx="0">
                  <c:v>Cross Validation R²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Feuil1!$B$8:$P$8</c:f>
              <c:strCache>
                <c:ptCount val="15"/>
                <c:pt idx="0">
                  <c:v>Base_model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</c:strCache>
            </c:strRef>
          </c:cat>
          <c:val>
            <c:numRef>
              <c:f>Feuil1!$B$9:$P$9</c:f>
              <c:numCache>
                <c:formatCode>General</c:formatCode>
                <c:ptCount val="15"/>
                <c:pt idx="0">
                  <c:v>0.63118713933366999</c:v>
                </c:pt>
                <c:pt idx="1">
                  <c:v>0.63393938513013404</c:v>
                </c:pt>
                <c:pt idx="2">
                  <c:v>0.64425890008967202</c:v>
                </c:pt>
                <c:pt idx="3">
                  <c:v>0.64506756938250698</c:v>
                </c:pt>
                <c:pt idx="4">
                  <c:v>0.64507333918833398</c:v>
                </c:pt>
                <c:pt idx="5">
                  <c:v>0.64737552176586999</c:v>
                </c:pt>
                <c:pt idx="6">
                  <c:v>0.63667643211854796</c:v>
                </c:pt>
                <c:pt idx="7">
                  <c:v>0.64737552176586999</c:v>
                </c:pt>
                <c:pt idx="8">
                  <c:v>0.58848622701329401</c:v>
                </c:pt>
                <c:pt idx="9">
                  <c:v>0.64361249661780695</c:v>
                </c:pt>
                <c:pt idx="10">
                  <c:v>0.64361249661780795</c:v>
                </c:pt>
                <c:pt idx="11">
                  <c:v>0.64361249661780795</c:v>
                </c:pt>
                <c:pt idx="12">
                  <c:v>0.64361249661780795</c:v>
                </c:pt>
                <c:pt idx="13">
                  <c:v>0.5981564503515</c:v>
                </c:pt>
                <c:pt idx="14">
                  <c:v>0.67779170626537699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B2-4302-84E4-A73CBDBC67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7381887"/>
        <c:axId val="547382303"/>
      </c:lineChart>
      <c:catAx>
        <c:axId val="54738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2303"/>
        <c:crosses val="autoZero"/>
        <c:auto val="1"/>
        <c:lblAlgn val="ctr"/>
        <c:lblOffset val="100"/>
        <c:noMultiLvlLbl val="0"/>
      </c:catAx>
      <c:valAx>
        <c:axId val="547382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7381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3862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4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79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67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47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091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77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117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378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745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53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631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nature, rive&#10;&#10;Description générée automatiquement">
            <a:extLst>
              <a:ext uri="{FF2B5EF4-FFF2-40B4-BE49-F238E27FC236}">
                <a16:creationId xmlns:a16="http://schemas.microsoft.com/office/drawing/2014/main" id="{19787593-77C3-B061-6120-5FC8A2143A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25" r="1737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4BDCC3A6-69A1-F4F7-DCF5-C09D08147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fr-FR" sz="4800" b="1" i="0" u="none" strike="noStrike">
                <a:effectLst/>
                <a:latin typeface="Nunito Sans" pitchFamily="2" charset="0"/>
              </a:rPr>
              <a:t>L'IA au service des agents immobiliers </a:t>
            </a:r>
            <a:endParaRPr lang="fr-FR" sz="4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0549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80AD67-C5CA-4918-B4BB-C359BB03E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36B1C05-5F7B-AFF2-8F57-775A3F9D8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216" y="1076324"/>
            <a:ext cx="6272784" cy="1535051"/>
          </a:xfrm>
        </p:spPr>
        <p:txBody>
          <a:bodyPr anchor="b">
            <a:normAutofit/>
          </a:bodyPr>
          <a:lstStyle/>
          <a:p>
            <a:pPr algn="ctr"/>
            <a:r>
              <a:rPr lang="fr-FR" sz="5200" dirty="0"/>
              <a:t>Perspective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E1AF217-2456-D077-BAC6-C625A0F4CF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07" r="9876"/>
          <a:stretch/>
        </p:blipFill>
        <p:spPr>
          <a:xfrm>
            <a:off x="20" y="10"/>
            <a:ext cx="5099246" cy="6857990"/>
          </a:xfrm>
          <a:prstGeom prst="rect">
            <a:avLst/>
          </a:prstGeom>
        </p:spPr>
      </p:pic>
      <p:sp>
        <p:nvSpPr>
          <p:cNvPr id="11" name="!!accent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A7D9AC-E941-0406-0050-182C50354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669" y="3047854"/>
            <a:ext cx="6634264" cy="3810146"/>
          </a:xfrm>
        </p:spPr>
        <p:txBody>
          <a:bodyPr>
            <a:normAutofit fontScale="92500" lnSpcReduction="20000"/>
          </a:bodyPr>
          <a:lstStyle/>
          <a:p>
            <a:r>
              <a:rPr lang="fr-FR" sz="2000" dirty="0"/>
              <a:t>Meilleur gestion des </a:t>
            </a:r>
            <a:r>
              <a:rPr lang="fr-FR" sz="2000" dirty="0" err="1"/>
              <a:t>outliers</a:t>
            </a:r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Amélioration du modèle ( enrichissement du dataframe)</a:t>
            </a:r>
          </a:p>
          <a:p>
            <a:endParaRPr lang="fr-FR" sz="2000" dirty="0"/>
          </a:p>
          <a:p>
            <a:r>
              <a:rPr lang="fr-FR" sz="2000" dirty="0"/>
              <a:t>Test d’autre de modèle de régression linéaire (plus adapté aux </a:t>
            </a:r>
            <a:r>
              <a:rPr lang="fr-FR" sz="2000" dirty="0" err="1"/>
              <a:t>outliers</a:t>
            </a:r>
            <a:r>
              <a:rPr lang="fr-FR" sz="2000" dirty="0"/>
              <a:t>…)</a:t>
            </a:r>
          </a:p>
          <a:p>
            <a:endParaRPr lang="fr-FR" sz="2000" dirty="0"/>
          </a:p>
          <a:p>
            <a:r>
              <a:rPr lang="fr-FR" sz="2000" dirty="0"/>
              <a:t>Refactorisation du code  </a:t>
            </a:r>
          </a:p>
          <a:p>
            <a:endParaRPr lang="fr-FR" sz="2000" dirty="0"/>
          </a:p>
          <a:p>
            <a:r>
              <a:rPr lang="fr-FR" sz="2000" dirty="0"/>
              <a:t>Utilisation d’une Pipeline</a:t>
            </a:r>
          </a:p>
        </p:txBody>
      </p:sp>
    </p:spTree>
    <p:extLst>
      <p:ext uri="{BB962C8B-B14F-4D97-AF65-F5344CB8AC3E}">
        <p14:creationId xmlns:p14="http://schemas.microsoft.com/office/powerpoint/2010/main" val="3002599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80AD67-C5CA-4918-B4BB-C359BB03E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2AAFEE-BF1C-5414-9DDA-2BFA3C5E8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8129" y="883425"/>
            <a:ext cx="6841067" cy="1598368"/>
          </a:xfrm>
        </p:spPr>
        <p:txBody>
          <a:bodyPr anchor="b">
            <a:noAutofit/>
          </a:bodyPr>
          <a:lstStyle/>
          <a:p>
            <a:pPr algn="ctr"/>
            <a:br>
              <a:rPr lang="fr-FR" sz="3600" dirty="0"/>
            </a:br>
            <a:br>
              <a:rPr lang="fr-FR" sz="3600" dirty="0"/>
            </a:br>
            <a:r>
              <a:rPr lang="fr-FR" sz="3600" dirty="0"/>
              <a:t>En quoi un modèle de machine Learning peut aider</a:t>
            </a:r>
          </a:p>
        </p:txBody>
      </p:sp>
      <p:pic>
        <p:nvPicPr>
          <p:cNvPr id="4" name="Image 3" descr="Une image contenant extérieur, bâtiment, ciel, maison&#10;&#10;Description générée automatiquement">
            <a:extLst>
              <a:ext uri="{FF2B5EF4-FFF2-40B4-BE49-F238E27FC236}">
                <a16:creationId xmlns:a16="http://schemas.microsoft.com/office/drawing/2014/main" id="{40F47C32-0BE7-9228-8380-676F6E2FF8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066" r="23981"/>
          <a:stretch/>
        </p:blipFill>
        <p:spPr>
          <a:xfrm>
            <a:off x="20" y="10"/>
            <a:ext cx="4505305" cy="6857990"/>
          </a:xfrm>
          <a:prstGeom prst="rect">
            <a:avLst/>
          </a:prstGeom>
        </p:spPr>
      </p:pic>
      <p:sp>
        <p:nvSpPr>
          <p:cNvPr id="11" name="!!accent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15B002-F301-742C-A4FD-4B862CB4B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960" y="3275036"/>
            <a:ext cx="6569075" cy="3582964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fr-FR" b="0" i="0" dirty="0">
                <a:effectLst/>
                <a:latin typeface="Nunito Sans" pitchFamily="2" charset="0"/>
              </a:rPr>
              <a:t>Difficile de faire des estimations de bien personnalisées suite à une forte demande</a:t>
            </a:r>
          </a:p>
          <a:p>
            <a:pPr marL="0" indent="0" algn="ctr">
              <a:lnSpc>
                <a:spcPct val="100000"/>
              </a:lnSpc>
              <a:buNone/>
            </a:pPr>
            <a:endParaRPr lang="fr-FR" b="0" i="0" dirty="0">
              <a:effectLst/>
              <a:latin typeface="Nunito Sans" pitchFamily="2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fr-FR" dirty="0">
              <a:latin typeface="Nunito Sans" pitchFamily="2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fr-FR" b="0" i="0" dirty="0">
              <a:effectLst/>
              <a:latin typeface="Nunito Sans" pitchFamily="2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fr-FR" b="0" i="0" dirty="0">
                <a:effectLst/>
                <a:latin typeface="Nunito Sans" pitchFamily="2" charset="0"/>
              </a:rPr>
              <a:t>modèle prédictif pour prédire la valeur des logements</a:t>
            </a:r>
          </a:p>
          <a:p>
            <a:pPr marL="0" indent="0" algn="ctr">
              <a:lnSpc>
                <a:spcPct val="100000"/>
              </a:lnSpc>
              <a:buNone/>
            </a:pPr>
            <a:endParaRPr lang="fr-FR" dirty="0">
              <a:latin typeface="Nunito Sans" pitchFamily="2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fr-FR" b="0" i="0" dirty="0">
              <a:effectLst/>
              <a:latin typeface="Nunito Sans" pitchFamily="2" charset="0"/>
            </a:endParaRPr>
          </a:p>
          <a:p>
            <a:pPr algn="ctr">
              <a:lnSpc>
                <a:spcPct val="100000"/>
              </a:lnSpc>
            </a:pPr>
            <a:endParaRPr lang="fr-FR" dirty="0"/>
          </a:p>
        </p:txBody>
      </p: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3BD397F5-9DD0-9C0B-83F7-F609E4721667}"/>
              </a:ext>
            </a:extLst>
          </p:cNvPr>
          <p:cNvCxnSpPr/>
          <p:nvPr/>
        </p:nvCxnSpPr>
        <p:spPr>
          <a:xfrm>
            <a:off x="8509498" y="4182533"/>
            <a:ext cx="0" cy="118533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609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9477870-C64A-4E35-8F2F-05B7114F3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AA8A95C-B851-9B4C-ECD3-D39694723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68770" cy="1536192"/>
          </a:xfrm>
        </p:spPr>
        <p:txBody>
          <a:bodyPr anchor="b">
            <a:normAutofit/>
          </a:bodyPr>
          <a:lstStyle/>
          <a:p>
            <a:pPr algn="ctr"/>
            <a:r>
              <a:rPr lang="fr-FR" sz="5200" dirty="0"/>
              <a:t>Base de donnée Utilisé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E828BB-9E5C-9D92-63C0-24E176123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791" y="3018129"/>
            <a:ext cx="7407214" cy="698343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fr-FR" sz="2000" dirty="0">
                <a:latin typeface="Nunito Sans" pitchFamily="2" charset="0"/>
              </a:rPr>
              <a:t>Prix médians des logements pour les districts de Californie</a:t>
            </a:r>
          </a:p>
          <a:p>
            <a:pPr marL="0" indent="0">
              <a:lnSpc>
                <a:spcPct val="100000"/>
              </a:lnSpc>
              <a:buNone/>
            </a:pPr>
            <a:endParaRPr lang="fr-FR" sz="2000" dirty="0">
              <a:latin typeface="Nunito Sans" pitchFamily="2" charset="0"/>
            </a:endParaRPr>
          </a:p>
        </p:txBody>
      </p:sp>
      <p:pic>
        <p:nvPicPr>
          <p:cNvPr id="10" name="Image 9" descr="Une image contenant bâtiment, extérieur, terrain, pierre&#10;&#10;Description générée automatiquement">
            <a:extLst>
              <a:ext uri="{FF2B5EF4-FFF2-40B4-BE49-F238E27FC236}">
                <a16:creationId xmlns:a16="http://schemas.microsoft.com/office/drawing/2014/main" id="{2A750299-DEBF-2234-0648-C4FF1F8841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25" r="22662"/>
          <a:stretch/>
        </p:blipFill>
        <p:spPr>
          <a:xfrm>
            <a:off x="7684006" y="10"/>
            <a:ext cx="4507993" cy="685799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C6EBD27-CA81-0BC1-3869-9C52E656098F}"/>
              </a:ext>
            </a:extLst>
          </p:cNvPr>
          <p:cNvSpPr txBox="1"/>
          <p:nvPr/>
        </p:nvSpPr>
        <p:spPr>
          <a:xfrm>
            <a:off x="379614" y="4496786"/>
            <a:ext cx="155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Localisation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E05466E-9BD9-09D9-8E18-8C7A9FA3D63B}"/>
              </a:ext>
            </a:extLst>
          </p:cNvPr>
          <p:cNvSpPr txBox="1"/>
          <p:nvPr/>
        </p:nvSpPr>
        <p:spPr>
          <a:xfrm>
            <a:off x="3203446" y="4857290"/>
            <a:ext cx="155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Population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8EE3246-C14D-D393-382A-55F8D1F71270}"/>
              </a:ext>
            </a:extLst>
          </p:cNvPr>
          <p:cNvSpPr txBox="1"/>
          <p:nvPr/>
        </p:nvSpPr>
        <p:spPr>
          <a:xfrm>
            <a:off x="5854025" y="4501259"/>
            <a:ext cx="155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Logement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0B6516C7-E395-8518-1CBE-8D7E7A2DD82C}"/>
              </a:ext>
            </a:extLst>
          </p:cNvPr>
          <p:cNvCxnSpPr>
            <a:cxnSpLocks/>
          </p:cNvCxnSpPr>
          <p:nvPr/>
        </p:nvCxnSpPr>
        <p:spPr>
          <a:xfrm flipH="1">
            <a:off x="1452460" y="3497352"/>
            <a:ext cx="1586121" cy="8895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1420194E-D59B-69BC-926E-03FB02F53B4B}"/>
              </a:ext>
            </a:extLst>
          </p:cNvPr>
          <p:cNvCxnSpPr>
            <a:cxnSpLocks/>
          </p:cNvCxnSpPr>
          <p:nvPr/>
        </p:nvCxnSpPr>
        <p:spPr>
          <a:xfrm>
            <a:off x="3936750" y="3497352"/>
            <a:ext cx="0" cy="128975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03CBE9E7-20E7-9482-0161-DA07451A409C}"/>
              </a:ext>
            </a:extLst>
          </p:cNvPr>
          <p:cNvCxnSpPr>
            <a:cxnSpLocks/>
          </p:cNvCxnSpPr>
          <p:nvPr/>
        </p:nvCxnSpPr>
        <p:spPr>
          <a:xfrm>
            <a:off x="4908363" y="3453476"/>
            <a:ext cx="1137713" cy="9772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D3D04E48-3D19-5490-466B-3BAB659FF5FD}"/>
              </a:ext>
            </a:extLst>
          </p:cNvPr>
          <p:cNvSpPr txBox="1"/>
          <p:nvPr/>
        </p:nvSpPr>
        <p:spPr>
          <a:xfrm>
            <a:off x="430288" y="5691632"/>
            <a:ext cx="6810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Pas de duplication</a:t>
            </a:r>
          </a:p>
          <a:p>
            <a:r>
              <a:rPr lang="fr-FR" dirty="0"/>
              <a:t>Quelques valeurs manquantes ( 1 % colonne </a:t>
            </a:r>
            <a:r>
              <a:rPr lang="fr-FR" dirty="0" err="1"/>
              <a:t>total_bedroom</a:t>
            </a:r>
            <a:r>
              <a:rPr lang="fr-FR" dirty="0"/>
              <a:t>)</a:t>
            </a:r>
          </a:p>
          <a:p>
            <a:r>
              <a:rPr lang="fr-FR" dirty="0"/>
              <a:t>Présence d’</a:t>
            </a:r>
            <a:r>
              <a:rPr lang="fr-FR" dirty="0" err="1"/>
              <a:t>Outliers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9112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AA8A95C-B851-9B4C-ECD3-D39694723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100" dirty="0" err="1"/>
              <a:t>Modèle</a:t>
            </a:r>
            <a:r>
              <a:rPr lang="en-US" sz="3100" dirty="0"/>
              <a:t> </a:t>
            </a:r>
            <a:r>
              <a:rPr lang="en-US" sz="3100" dirty="0" err="1"/>
              <a:t>choisis</a:t>
            </a:r>
            <a:r>
              <a:rPr lang="en-US" sz="3100" dirty="0"/>
              <a:t> et les </a:t>
            </a:r>
            <a:r>
              <a:rPr lang="en-US" sz="3100" dirty="0" err="1"/>
              <a:t>résultats</a:t>
            </a:r>
            <a:r>
              <a:rPr lang="en-US" sz="3100" dirty="0"/>
              <a:t> </a:t>
            </a:r>
            <a:r>
              <a:rPr lang="en-US" sz="3100" dirty="0" err="1"/>
              <a:t>obtenues</a:t>
            </a:r>
            <a:endParaRPr lang="en-US" sz="31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2B26301-644C-F521-9C74-AA80831A8D4D}"/>
              </a:ext>
            </a:extLst>
          </p:cNvPr>
          <p:cNvSpPr txBox="1"/>
          <p:nvPr/>
        </p:nvSpPr>
        <p:spPr>
          <a:xfrm>
            <a:off x="411480" y="2454173"/>
            <a:ext cx="4443154" cy="39199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fr-FR" dirty="0"/>
              <a:t>Model testé : la régression linéaire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fr-FR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fr-FR" dirty="0"/>
              <a:t>Utilisation d’une cross validation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fr-FR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fr-FR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fr-FR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fr-FR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fr-FR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fr-FR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fr-FR" dirty="0"/>
              <a:t>Observation de trois paramètres pour choisir la meilleurs optimisation 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1DB40C4-08A9-1F45-766C-A5BB9E7B7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19" y="3999247"/>
            <a:ext cx="2834886" cy="1425063"/>
          </a:xfrm>
          <a:prstGeom prst="rect">
            <a:avLst/>
          </a:prstGeom>
        </p:spPr>
      </p:pic>
      <p:sp>
        <p:nvSpPr>
          <p:cNvPr id="11" name="Ellipse 10">
            <a:extLst>
              <a:ext uri="{FF2B5EF4-FFF2-40B4-BE49-F238E27FC236}">
                <a16:creationId xmlns:a16="http://schemas.microsoft.com/office/drawing/2014/main" id="{5F909EC6-7BD8-E080-7BCE-AEDE700B965E}"/>
              </a:ext>
            </a:extLst>
          </p:cNvPr>
          <p:cNvSpPr/>
          <p:nvPr/>
        </p:nvSpPr>
        <p:spPr>
          <a:xfrm>
            <a:off x="11226800" y="2277491"/>
            <a:ext cx="553720" cy="338667"/>
          </a:xfrm>
          <a:prstGeom prst="ellipse">
            <a:avLst/>
          </a:prstGeom>
          <a:noFill/>
          <a:ln w="38100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4879A3C-203C-B260-4831-7C87A1A4D910}"/>
              </a:ext>
            </a:extLst>
          </p:cNvPr>
          <p:cNvSpPr txBox="1"/>
          <p:nvPr/>
        </p:nvSpPr>
        <p:spPr>
          <a:xfrm>
            <a:off x="10512061" y="1709930"/>
            <a:ext cx="1591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Best model</a:t>
            </a:r>
          </a:p>
        </p:txBody>
      </p:sp>
      <p:graphicFrame>
        <p:nvGraphicFramePr>
          <p:cNvPr id="3" name="Graphique 2">
            <a:extLst>
              <a:ext uri="{FF2B5EF4-FFF2-40B4-BE49-F238E27FC236}">
                <a16:creationId xmlns:a16="http://schemas.microsoft.com/office/drawing/2014/main" id="{027F6AE3-6549-4A7A-E065-DB6434C28F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81468858"/>
              </p:ext>
            </p:extLst>
          </p:nvPr>
        </p:nvGraphicFramePr>
        <p:xfrm>
          <a:off x="4903371" y="991443"/>
          <a:ext cx="6925886" cy="55943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81330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A8A95C-B851-9B4C-ECD3-D39694723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932" y="548640"/>
            <a:ext cx="5678763" cy="1179576"/>
          </a:xfrm>
        </p:spPr>
        <p:txBody>
          <a:bodyPr/>
          <a:lstStyle/>
          <a:p>
            <a:r>
              <a:rPr lang="fr-FR" dirty="0"/>
              <a:t>Les pistes Etudiés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E828BB-9E5C-9D92-63C0-24E176123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4932" y="2875957"/>
            <a:ext cx="6368966" cy="3694176"/>
          </a:xfrm>
        </p:spPr>
        <p:txBody>
          <a:bodyPr/>
          <a:lstStyle/>
          <a:p>
            <a:r>
              <a:rPr lang="fr-FR" i="0" dirty="0">
                <a:solidFill>
                  <a:srgbClr val="000000"/>
                </a:solidFill>
                <a:effectLst/>
                <a:latin typeface="Helvetica Neue"/>
              </a:rPr>
              <a:t>Transformation de la colonne </a:t>
            </a:r>
            <a:r>
              <a:rPr lang="fr-FR" i="0" dirty="0" err="1">
                <a:solidFill>
                  <a:srgbClr val="000000"/>
                </a:solidFill>
                <a:effectLst/>
                <a:latin typeface="Helvetica Neue"/>
              </a:rPr>
              <a:t>ocean</a:t>
            </a:r>
            <a:r>
              <a:rPr lang="fr-FR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fr-FR" i="0" dirty="0" err="1">
                <a:solidFill>
                  <a:srgbClr val="000000"/>
                </a:solidFill>
                <a:effectLst/>
                <a:latin typeface="Helvetica Neue"/>
              </a:rPr>
              <a:t>proximity</a:t>
            </a:r>
            <a:r>
              <a:rPr lang="fr-FR" i="0" dirty="0">
                <a:solidFill>
                  <a:srgbClr val="000000"/>
                </a:solidFill>
                <a:effectLst/>
                <a:latin typeface="Helvetica Neue"/>
              </a:rPr>
              <a:t> (2-3) </a:t>
            </a:r>
          </a:p>
          <a:p>
            <a:r>
              <a:rPr lang="fr-FR" i="0" dirty="0">
                <a:solidFill>
                  <a:srgbClr val="000000"/>
                </a:solidFill>
                <a:effectLst/>
                <a:latin typeface="Helvetica Neue"/>
              </a:rPr>
              <a:t>imputation des valeurs manquantes (4-5)</a:t>
            </a:r>
          </a:p>
          <a:p>
            <a:endParaRPr lang="fr-FR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349EE9-059F-7154-D2EC-FEF83E70392E}"/>
              </a:ext>
            </a:extLst>
          </p:cNvPr>
          <p:cNvSpPr/>
          <p:nvPr/>
        </p:nvSpPr>
        <p:spPr>
          <a:xfrm>
            <a:off x="1141882" y="3508125"/>
            <a:ext cx="1134533" cy="260773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45194CFD-ABA0-A8CF-A74E-5D4A10B01F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143062"/>
              </p:ext>
            </p:extLst>
          </p:nvPr>
        </p:nvGraphicFramePr>
        <p:xfrm>
          <a:off x="244280" y="2172309"/>
          <a:ext cx="5386830" cy="48081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F736CBFF-E472-28FC-C5F3-5D3A138B29A0}"/>
              </a:ext>
            </a:extLst>
          </p:cNvPr>
          <p:cNvSpPr txBox="1"/>
          <p:nvPr/>
        </p:nvSpPr>
        <p:spPr>
          <a:xfrm>
            <a:off x="6768430" y="4294716"/>
            <a:ext cx="4068147" cy="281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200"/>
              <a:t>Multivariate Imputation by Chained Equation — MICE</a:t>
            </a:r>
            <a:endParaRPr lang="fr-FR" sz="1200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92D4EB78-E456-31F0-60EC-08FEABD4C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634" y="4589257"/>
            <a:ext cx="4867484" cy="226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AA8A95C-B851-9B4C-ECD3-D39694723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3200" dirty="0"/>
              <a:t>Les pistes Etudiés </a:t>
            </a:r>
            <a:endParaRPr lang="en-US" sz="31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B34A9B-5984-5E78-FF2A-81B7C2CF3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399" y="2538141"/>
            <a:ext cx="7128934" cy="4082792"/>
          </a:xfrm>
        </p:spPr>
        <p:txBody>
          <a:bodyPr/>
          <a:lstStyle/>
          <a:p>
            <a:r>
              <a:rPr lang="fr-FR" i="0" dirty="0">
                <a:solidFill>
                  <a:srgbClr val="000000"/>
                </a:solidFill>
                <a:effectLst/>
                <a:latin typeface="Helvetica Neue"/>
              </a:rPr>
              <a:t>Etude des </a:t>
            </a:r>
            <a:r>
              <a:rPr lang="fr-FR" i="0" dirty="0" err="1">
                <a:solidFill>
                  <a:srgbClr val="000000"/>
                </a:solidFill>
                <a:effectLst/>
                <a:latin typeface="Helvetica Neue"/>
              </a:rPr>
              <a:t>outliers</a:t>
            </a:r>
            <a:r>
              <a:rPr lang="fr-FR" i="0" dirty="0">
                <a:solidFill>
                  <a:srgbClr val="000000"/>
                </a:solidFill>
                <a:effectLst/>
                <a:latin typeface="Helvetica Neue"/>
              </a:rPr>
              <a:t> (Population )</a:t>
            </a: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063A0A-9ED5-DAC9-42F7-86BB504F951B}"/>
              </a:ext>
            </a:extLst>
          </p:cNvPr>
          <p:cNvSpPr/>
          <p:nvPr/>
        </p:nvSpPr>
        <p:spPr>
          <a:xfrm>
            <a:off x="7777825" y="2351542"/>
            <a:ext cx="270932" cy="343746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606E08E-7911-1307-D77C-DC908C338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850" y="3020729"/>
            <a:ext cx="2473441" cy="3642482"/>
          </a:xfrm>
          <a:prstGeom prst="rect">
            <a:avLst/>
          </a:prstGeom>
        </p:spPr>
      </p:pic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A54FE8F6-4548-B19B-C93B-3CBF99C177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2019488"/>
              </p:ext>
            </p:extLst>
          </p:nvPr>
        </p:nvGraphicFramePr>
        <p:xfrm>
          <a:off x="5113715" y="853240"/>
          <a:ext cx="6925886" cy="55943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76376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A8A95C-B851-9B4C-ECD3-D39694723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932" y="548640"/>
            <a:ext cx="5678763" cy="1179576"/>
          </a:xfrm>
        </p:spPr>
        <p:txBody>
          <a:bodyPr/>
          <a:lstStyle/>
          <a:p>
            <a:r>
              <a:rPr lang="fr-FR" dirty="0"/>
              <a:t>Les pistes Etudiés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E828BB-9E5C-9D92-63C0-24E176123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5600" y="2159852"/>
            <a:ext cx="6368966" cy="4698148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000000"/>
                </a:solidFill>
                <a:latin typeface="Helvetica Neue"/>
              </a:rPr>
              <a:t>Sélection des </a:t>
            </a:r>
            <a:r>
              <a:rPr lang="fr-FR" dirty="0" err="1">
                <a:solidFill>
                  <a:srgbClr val="000000"/>
                </a:solidFill>
                <a:latin typeface="Helvetica Neue"/>
              </a:rPr>
              <a:t>features</a:t>
            </a:r>
            <a:r>
              <a:rPr lang="fr-FR" dirty="0">
                <a:solidFill>
                  <a:srgbClr val="000000"/>
                </a:solidFill>
                <a:latin typeface="Helvetica Neue"/>
              </a:rPr>
              <a:t>:</a:t>
            </a: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dirty="0">
              <a:solidFill>
                <a:srgbClr val="000000"/>
              </a:solidFill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dirty="0">
              <a:solidFill>
                <a:srgbClr val="000000"/>
              </a:solidFill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dirty="0">
              <a:solidFill>
                <a:srgbClr val="000000"/>
              </a:solidFill>
              <a:latin typeface="Helvetica Neue"/>
            </a:endParaRPr>
          </a:p>
          <a:p>
            <a:r>
              <a:rPr lang="fr-FR" i="0" dirty="0">
                <a:solidFill>
                  <a:srgbClr val="000000"/>
                </a:solidFill>
                <a:effectLst/>
                <a:latin typeface="Helvetica Neue"/>
              </a:rPr>
              <a:t>Création d’une nouvelle colonnes: le nombre de room par ménage</a:t>
            </a:r>
          </a:p>
          <a:p>
            <a:endParaRPr lang="fr-FR" b="1" dirty="0">
              <a:solidFill>
                <a:srgbClr val="000000"/>
              </a:solidFill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dirty="0">
              <a:solidFill>
                <a:srgbClr val="000000"/>
              </a:solidFill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None/>
            </a:pPr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349EE9-059F-7154-D2EC-FEF83E70392E}"/>
              </a:ext>
            </a:extLst>
          </p:cNvPr>
          <p:cNvSpPr/>
          <p:nvPr/>
        </p:nvSpPr>
        <p:spPr>
          <a:xfrm>
            <a:off x="2701311" y="3169289"/>
            <a:ext cx="1032933" cy="267927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0EA5593-619A-EFB1-555C-7263EF116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148" y="2855058"/>
            <a:ext cx="3836329" cy="3074473"/>
          </a:xfrm>
          <a:prstGeom prst="rect">
            <a:avLst/>
          </a:prstGeom>
        </p:spPr>
      </p:pic>
      <p:sp>
        <p:nvSpPr>
          <p:cNvPr id="9" name="Ellipse 8">
            <a:extLst>
              <a:ext uri="{FF2B5EF4-FFF2-40B4-BE49-F238E27FC236}">
                <a16:creationId xmlns:a16="http://schemas.microsoft.com/office/drawing/2014/main" id="{3263DA1C-F59D-B65F-17D1-41BD0D4083D9}"/>
              </a:ext>
            </a:extLst>
          </p:cNvPr>
          <p:cNvSpPr/>
          <p:nvPr/>
        </p:nvSpPr>
        <p:spPr>
          <a:xfrm>
            <a:off x="3544888" y="3368170"/>
            <a:ext cx="220134" cy="270933"/>
          </a:xfrm>
          <a:prstGeom prst="ellipse">
            <a:avLst/>
          </a:prstGeom>
          <a:noFill/>
          <a:ln w="28575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F6E52709-94C7-5107-E81E-0D774981C602}"/>
              </a:ext>
            </a:extLst>
          </p:cNvPr>
          <p:cNvSpPr/>
          <p:nvPr/>
        </p:nvSpPr>
        <p:spPr>
          <a:xfrm>
            <a:off x="5462653" y="5963397"/>
            <a:ext cx="220134" cy="270933"/>
          </a:xfrm>
          <a:prstGeom prst="ellipse">
            <a:avLst/>
          </a:prstGeom>
          <a:noFill/>
          <a:ln w="28575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</a:t>
            </a:r>
          </a:p>
        </p:txBody>
      </p:sp>
      <p:graphicFrame>
        <p:nvGraphicFramePr>
          <p:cNvPr id="6" name="Graphique 5">
            <a:extLst>
              <a:ext uri="{FF2B5EF4-FFF2-40B4-BE49-F238E27FC236}">
                <a16:creationId xmlns:a16="http://schemas.microsoft.com/office/drawing/2014/main" id="{AE8C4912-B5CB-30B4-40C2-9E16D2106C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3361869"/>
              </p:ext>
            </p:extLst>
          </p:nvPr>
        </p:nvGraphicFramePr>
        <p:xfrm>
          <a:off x="363564" y="1479533"/>
          <a:ext cx="5058510" cy="52026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24260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A8A95C-B851-9B4C-ECD3-D39694723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932" y="548640"/>
            <a:ext cx="5678763" cy="1179576"/>
          </a:xfrm>
        </p:spPr>
        <p:txBody>
          <a:bodyPr/>
          <a:lstStyle/>
          <a:p>
            <a:r>
              <a:rPr lang="fr-FR" dirty="0"/>
              <a:t>Les pistes Etudiés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E828BB-9E5C-9D92-63C0-24E176123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5600" y="2159853"/>
            <a:ext cx="6368966" cy="3694176"/>
          </a:xfrm>
        </p:spPr>
        <p:txBody>
          <a:bodyPr/>
          <a:lstStyle/>
          <a:p>
            <a:r>
              <a:rPr lang="fr-FR" dirty="0">
                <a:solidFill>
                  <a:srgbClr val="000000"/>
                </a:solidFill>
                <a:latin typeface="Helvetica Neue"/>
              </a:rPr>
              <a:t>Sélection des </a:t>
            </a:r>
            <a:r>
              <a:rPr lang="fr-FR" dirty="0" err="1">
                <a:solidFill>
                  <a:srgbClr val="000000"/>
                </a:solidFill>
                <a:latin typeface="Helvetica Neue"/>
              </a:rPr>
              <a:t>features</a:t>
            </a:r>
            <a:r>
              <a:rPr lang="fr-FR" dirty="0">
                <a:solidFill>
                  <a:srgbClr val="000000"/>
                </a:solidFill>
                <a:latin typeface="Helvetica Neue"/>
              </a:rPr>
              <a:t>:</a:t>
            </a:r>
          </a:p>
          <a:p>
            <a:pPr marL="0" indent="0" algn="ctr">
              <a:buNone/>
            </a:pPr>
            <a:r>
              <a:rPr lang="fr-FR" dirty="0">
                <a:solidFill>
                  <a:srgbClr val="000000"/>
                </a:solidFill>
                <a:latin typeface="Helvetica Neue"/>
              </a:rPr>
              <a:t> </a:t>
            </a:r>
            <a:r>
              <a:rPr lang="fr-FR" dirty="0" err="1">
                <a:solidFill>
                  <a:srgbClr val="000000"/>
                </a:solidFill>
                <a:latin typeface="Helvetica Neue"/>
              </a:rPr>
              <a:t>Feature</a:t>
            </a:r>
            <a:r>
              <a:rPr lang="fr-FR" dirty="0">
                <a:solidFill>
                  <a:srgbClr val="000000"/>
                </a:solidFill>
                <a:latin typeface="Helvetica Neue"/>
              </a:rPr>
              <a:t> importance</a:t>
            </a:r>
            <a:endParaRPr lang="fr-FR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6E1A69D-8C57-E94D-BD9E-746BCCBD5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232" y="3168270"/>
            <a:ext cx="5425910" cy="3401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D45583-3855-F46F-01BA-6B57B6071FDD}"/>
              </a:ext>
            </a:extLst>
          </p:cNvPr>
          <p:cNvSpPr/>
          <p:nvPr/>
        </p:nvSpPr>
        <p:spPr>
          <a:xfrm>
            <a:off x="2705353" y="3345073"/>
            <a:ext cx="1032933" cy="267927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80BF4BDC-AFE4-78FF-9476-5AF90B5DFEE5}"/>
              </a:ext>
            </a:extLst>
          </p:cNvPr>
          <p:cNvSpPr/>
          <p:nvPr/>
        </p:nvSpPr>
        <p:spPr>
          <a:xfrm>
            <a:off x="3548930" y="3543954"/>
            <a:ext cx="220134" cy="270933"/>
          </a:xfrm>
          <a:prstGeom prst="ellipse">
            <a:avLst/>
          </a:prstGeom>
          <a:noFill/>
          <a:ln w="28575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9" name="Graphique 8">
            <a:extLst>
              <a:ext uri="{FF2B5EF4-FFF2-40B4-BE49-F238E27FC236}">
                <a16:creationId xmlns:a16="http://schemas.microsoft.com/office/drawing/2014/main" id="{25246BD1-05E0-E157-8089-F1B690517A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0313550"/>
              </p:ext>
            </p:extLst>
          </p:nvPr>
        </p:nvGraphicFramePr>
        <p:xfrm>
          <a:off x="367606" y="1655317"/>
          <a:ext cx="5058510" cy="52026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1096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AA8A95C-B851-9B4C-ECD3-D39694723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3200" dirty="0"/>
              <a:t>Les pistes Etudiés </a:t>
            </a:r>
            <a:endParaRPr lang="en-US" sz="31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B34A9B-5984-5E78-FF2A-81B7C2CF3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399" y="2538141"/>
            <a:ext cx="6893563" cy="4082792"/>
          </a:xfrm>
        </p:spPr>
        <p:txBody>
          <a:bodyPr>
            <a:normAutofit lnSpcReduction="10000"/>
          </a:bodyPr>
          <a:lstStyle/>
          <a:p>
            <a:r>
              <a:rPr lang="fr-FR" i="0" dirty="0" err="1">
                <a:solidFill>
                  <a:srgbClr val="000000"/>
                </a:solidFill>
                <a:effectLst/>
                <a:latin typeface="Helvetica Neue"/>
              </a:rPr>
              <a:t>Scaling</a:t>
            </a:r>
            <a:r>
              <a:rPr lang="fr-FR" i="0" dirty="0">
                <a:solidFill>
                  <a:srgbClr val="000000"/>
                </a:solidFill>
                <a:effectLst/>
                <a:latin typeface="Helvetica Neue"/>
              </a:rPr>
              <a:t> des données (différents test):</a:t>
            </a:r>
          </a:p>
          <a:p>
            <a:pPr marL="0" indent="0">
              <a:buNone/>
            </a:pPr>
            <a:r>
              <a:rPr lang="fr-FR" dirty="0">
                <a:solidFill>
                  <a:srgbClr val="000000"/>
                </a:solidFill>
                <a:latin typeface="Helvetica Neue"/>
              </a:rPr>
              <a:t>Plus efficace = log </a:t>
            </a:r>
          </a:p>
          <a:p>
            <a:pPr marL="0" indent="0">
              <a:buNone/>
            </a:pPr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0" indent="0">
              <a:buNone/>
            </a:pPr>
            <a:endParaRPr lang="fr-FR" b="1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None/>
            </a:pPr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0" indent="0">
              <a:buNone/>
            </a:pPr>
            <a:endParaRPr lang="fr-FR" b="1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None/>
            </a:pPr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0" indent="0">
              <a:buNone/>
            </a:pPr>
            <a:r>
              <a:rPr lang="fr-FR" dirty="0">
                <a:solidFill>
                  <a:srgbClr val="000000"/>
                </a:solidFill>
                <a:latin typeface="Helvetica Neue"/>
              </a:rPr>
              <a:t>	A obtenue les meilleur résultats</a:t>
            </a:r>
            <a:endParaRPr lang="fr-FR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063A0A-9ED5-DAC9-42F7-86BB504F951B}"/>
              </a:ext>
            </a:extLst>
          </p:cNvPr>
          <p:cNvSpPr/>
          <p:nvPr/>
        </p:nvSpPr>
        <p:spPr>
          <a:xfrm>
            <a:off x="10301824" y="2303829"/>
            <a:ext cx="1349586" cy="323780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92B80B1-DB7E-E7F2-31F9-29384D523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831" y="3070705"/>
            <a:ext cx="3903606" cy="2970669"/>
          </a:xfrm>
          <a:prstGeom prst="rect">
            <a:avLst/>
          </a:prstGeom>
        </p:spPr>
      </p:pic>
      <p:sp>
        <p:nvSpPr>
          <p:cNvPr id="9" name="Ellipse 8">
            <a:extLst>
              <a:ext uri="{FF2B5EF4-FFF2-40B4-BE49-F238E27FC236}">
                <a16:creationId xmlns:a16="http://schemas.microsoft.com/office/drawing/2014/main" id="{8A607A6E-2AC8-516A-D489-185D0102B14D}"/>
              </a:ext>
            </a:extLst>
          </p:cNvPr>
          <p:cNvSpPr/>
          <p:nvPr/>
        </p:nvSpPr>
        <p:spPr>
          <a:xfrm>
            <a:off x="11435204" y="2353251"/>
            <a:ext cx="253155" cy="369779"/>
          </a:xfrm>
          <a:prstGeom prst="ellipse">
            <a:avLst/>
          </a:prstGeom>
          <a:noFill/>
          <a:ln w="28575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10" name="Graphique 9">
            <a:extLst>
              <a:ext uri="{FF2B5EF4-FFF2-40B4-BE49-F238E27FC236}">
                <a16:creationId xmlns:a16="http://schemas.microsoft.com/office/drawing/2014/main" id="{86EBB43F-056A-1113-32DF-041D174A87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3678791"/>
              </p:ext>
            </p:extLst>
          </p:nvPr>
        </p:nvGraphicFramePr>
        <p:xfrm>
          <a:off x="6806437" y="1110607"/>
          <a:ext cx="5058510" cy="52026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5782010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255</Words>
  <Application>Microsoft Office PowerPoint</Application>
  <PresentationFormat>Grand écran</PresentationFormat>
  <Paragraphs>88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Calibri</vt:lpstr>
      <vt:lpstr>Helvetica Neue</vt:lpstr>
      <vt:lpstr>Neue Haas Grotesk Text Pro</vt:lpstr>
      <vt:lpstr>Nunito Sans</vt:lpstr>
      <vt:lpstr>AccentBoxVTI</vt:lpstr>
      <vt:lpstr>L'IA au service des agents immobiliers </vt:lpstr>
      <vt:lpstr>  En quoi un modèle de machine Learning peut aider</vt:lpstr>
      <vt:lpstr>Base de donnée Utilisé </vt:lpstr>
      <vt:lpstr>Modèle choisis et les résultats obtenues</vt:lpstr>
      <vt:lpstr>Les pistes Etudiés </vt:lpstr>
      <vt:lpstr>Les pistes Etudiés </vt:lpstr>
      <vt:lpstr>Les pistes Etudiés </vt:lpstr>
      <vt:lpstr>Les pistes Etudiés </vt:lpstr>
      <vt:lpstr>Les pistes Etudiés </vt:lpstr>
      <vt:lpstr>Perspective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L'IA au service des agents immobiliers </dc:title>
  <dc:creator>alicia</dc:creator>
  <cp:lastModifiedBy>alicia</cp:lastModifiedBy>
  <cp:revision>6</cp:revision>
  <dcterms:created xsi:type="dcterms:W3CDTF">2023-02-02T19:02:53Z</dcterms:created>
  <dcterms:modified xsi:type="dcterms:W3CDTF">2023-02-16T15:18:44Z</dcterms:modified>
</cp:coreProperties>
</file>

<file path=docProps/thumbnail.jpeg>
</file>